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96" r:id="rId2"/>
    <p:sldId id="297" r:id="rId3"/>
    <p:sldId id="310" r:id="rId4"/>
    <p:sldId id="308" r:id="rId5"/>
    <p:sldId id="314" r:id="rId6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6970"/>
    <a:srgbClr val="2C6D8B"/>
    <a:srgbClr val="404040"/>
    <a:srgbClr val="D18F40"/>
    <a:srgbClr val="EEEEEE"/>
    <a:srgbClr val="EA5520"/>
    <a:srgbClr val="1DB7BD"/>
    <a:srgbClr val="5FBCDB"/>
    <a:srgbClr val="98C47B"/>
    <a:srgbClr val="2F55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等深淺樣式 2 - 輔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淺色樣式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396" autoAdjust="0"/>
    <p:restoredTop sz="94660"/>
  </p:normalViewPr>
  <p:slideViewPr>
    <p:cSldViewPr snapToGrid="0">
      <p:cViewPr varScale="1">
        <p:scale>
          <a:sx n="98" d="100"/>
          <a:sy n="98" d="100"/>
        </p:scale>
        <p:origin x="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840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DB1698-4109-4FBF-8786-AD3787480D1B}" type="datetimeFigureOut">
              <a:rPr lang="zh-TW" altLang="en-US" smtClean="0"/>
              <a:t>2025/3/26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93DB44-567B-4677-8BFB-02B3F97BA21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07470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bg>
      <p:bgPr>
        <a:solidFill>
          <a:srgbClr val="EE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C4B5A23-C81F-4AF5-A748-1D1EE93505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26F8B85E-9692-4475-9B5C-3E3DB5D888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C005B73-604A-4AB5-8137-DDC71FB767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A27B5-0F0F-431C-AE3D-74B1B6F1C8C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2025-03-26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657B5ED-EDEA-4726-A63A-ABCD88DDA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E561B83-F1A6-46DA-BD34-3B375CB34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78A70-FB77-4F9B-8311-4FBED7F04F1E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5242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bg>
      <p:bgPr>
        <a:solidFill>
          <a:srgbClr val="EE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9E36BD6-A4CF-4B25-AB1E-51253291E2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749623F-E56B-4F2D-8C1B-7FE5A67088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38878DC-1F89-454E-8C22-21927454B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A27B5-0F0F-431C-AE3D-74B1B6F1C8C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2025-03-26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9C32D40-FC59-4599-8DB0-4EDB55159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BECE70-0B94-4918-8A6B-CE318F78DB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78A70-FB77-4F9B-8311-4FBED7F04F1E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8690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bg>
      <p:bgPr>
        <a:solidFill>
          <a:srgbClr val="EE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1CC509A6-106F-4F30-B678-2B05478C05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4728D6E4-1D89-4B38-BBBD-0F05169812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C995D7F-87F4-4EAE-B067-A371E5D3C9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A27B5-0F0F-431C-AE3D-74B1B6F1C8C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2025-03-26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56F322D-4B78-410F-883C-30640F0A1B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8A676F9-DE6E-4CF9-8A5F-C636669B6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78A70-FB77-4F9B-8311-4FBED7F04F1E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99619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2AFF599-F9A5-411F-BFB9-C4FB2A3A31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93CECED-CCAF-4DDD-B539-F3AF15540E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C0C8BE3-B2E2-4859-8481-2ADA01A44F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A27B5-0F0F-431C-AE3D-74B1B6F1C8C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2025-03-26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88CDC39-E89C-42A8-9B52-C7D6DAC2A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1B28C08-4C0A-48B8-A2D2-41A018AB9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78A70-FB77-4F9B-8311-4FBED7F04F1E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0680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bg>
      <p:bgPr>
        <a:solidFill>
          <a:srgbClr val="EE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C0C8BE3-B2E2-4859-8481-2ADA01A44F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A27B5-0F0F-431C-AE3D-74B1B6F1C8C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2025-03-26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88CDC39-E89C-42A8-9B52-C7D6DAC2A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1B28C08-4C0A-48B8-A2D2-41A018AB9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78A70-FB77-4F9B-8311-4FBED7F04F1E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4807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Pr>
        <a:solidFill>
          <a:srgbClr val="EE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B24B900-D8B5-4B2F-9A9B-DAFD439238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6D0AAEF-5449-4C97-B530-902BE63F1B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98CE2F0-2D83-432D-AAAB-53B7BDADB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A27B5-0F0F-431C-AE3D-74B1B6F1C8C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2025-03-26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14A1FD5-451B-4844-91B8-CAAD13002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C4FCB56-5F29-4966-828B-6F12C897F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78A70-FB77-4F9B-8311-4FBED7F04F1E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0874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bg>
      <p:bgPr>
        <a:solidFill>
          <a:srgbClr val="EE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7A8BCA9-CCD6-4662-A75A-296836740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DB64179-D214-4078-BA5F-DFCB5B7AB5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B1779CDF-61C0-406A-811C-6499DEFD46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E2950D3-3FB5-4335-966B-7606E35446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A27B5-0F0F-431C-AE3D-74B1B6F1C8C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2025-03-26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EA6937B-7D55-49EA-B7A1-89529F5A35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BB794612-C908-4F25-B9A3-09427AE34A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78A70-FB77-4F9B-8311-4FBED7F04F1E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4262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bg>
      <p:bgPr>
        <a:solidFill>
          <a:srgbClr val="EE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F3C1362-BBA7-4D01-B788-14FDB950EC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5AC57B0-4E1F-4D85-8918-3867A4BE7C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E57D204-8AC0-4D04-AEF3-91D2112061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695EB064-60AB-4FE5-AF06-C9FE48BB48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79DB6808-33C3-4B13-8365-0D85B8DDBE4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9C2640C7-3844-4222-AC6F-AB4902A4D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A27B5-0F0F-431C-AE3D-74B1B6F1C8C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2025-03-26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61889AA5-8486-41FD-8413-A101229602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72CBBB2D-B216-4BCD-8B81-731C681CF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78A70-FB77-4F9B-8311-4FBED7F04F1E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4905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bg>
      <p:bgPr>
        <a:solidFill>
          <a:srgbClr val="EE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6649871-FAAA-407D-9245-5C61A8E32E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3A38A7DA-9D13-4BB7-ADE4-F35E84E3A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A27B5-0F0F-431C-AE3D-74B1B6F1C8C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2025-03-26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43FEE6E1-89D7-49AE-A816-C7B25C1D50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16B1AE1-FDC9-44CA-9C12-53013C082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78A70-FB77-4F9B-8311-4FBED7F04F1E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0728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bg>
      <p:bgPr>
        <a:solidFill>
          <a:srgbClr val="EE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275ACA46-7E3A-4F54-B5C7-2D501C805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A27B5-0F0F-431C-AE3D-74B1B6F1C8C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2025-03-26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3A6C4713-7972-4FE4-B6C4-CD4F252FD0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7D64F96C-A2F1-409B-B68C-BE3C8992C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78A70-FB77-4F9B-8311-4FBED7F04F1E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6031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bg>
      <p:bgPr>
        <a:solidFill>
          <a:srgbClr val="EE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13D69A-09A1-4C99-B3A6-6FFAF00F00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A0AD2F4-8A1D-4D48-B8E0-B0A9F378B4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F2D0DD9-6BA7-496D-AB88-10339921C6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EE604958-49B0-4000-9AE8-1A82649DBB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A27B5-0F0F-431C-AE3D-74B1B6F1C8C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2025-03-26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224506-57FE-4AE4-915B-1BCF662CF8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106D5D81-A0DA-465B-9DDB-DA44E7CFA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78A70-FB77-4F9B-8311-4FBED7F04F1E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6792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bg>
      <p:bgPr>
        <a:solidFill>
          <a:srgbClr val="EE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BD983AA-0F4A-45E5-9631-DE95D3748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4E327D0E-1174-49F8-B6E6-ED9C4C24CCD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09C250D-0505-42BE-A5E8-7419DF44EF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1BEAFD8E-9839-4C72-8762-8562A9161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A27B5-0F0F-431C-AE3D-74B1B6F1C8C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2025-03-26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9BFA4037-6B16-4DCF-B42A-04CA15059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F41A69A5-76C9-4317-9EA8-5195D125D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78A70-FB77-4F9B-8311-4FBED7F04F1E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4917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E67ADECC-9799-4216-9862-AA5ADA4C89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47C8BE3-DBC3-496D-978E-EEAF27BD15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EA01D7B-4D81-4C57-A818-0D2B635AD1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FA27B5-0F0F-431C-AE3D-74B1B6F1C8C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2025-03-26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5504206-C714-4A83-8AB2-390F6A4DB1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C61C595-D0A5-4894-99F9-5A8A1E0099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878A70-FB77-4F9B-8311-4FBED7F04F1E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922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openxmlformats.org/officeDocument/2006/relationships/image" Target="../media/image9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pn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직사각형 23"/>
          <p:cNvSpPr/>
          <p:nvPr/>
        </p:nvSpPr>
        <p:spPr>
          <a:xfrm>
            <a:off x="1572358" y="2394168"/>
            <a:ext cx="9047284" cy="1384995"/>
          </a:xfrm>
          <a:prstGeom prst="rect">
            <a:avLst/>
          </a:prstGeom>
          <a:solidFill>
            <a:srgbClr val="EEEEEE"/>
          </a:solidFill>
        </p:spPr>
        <p:txBody>
          <a:bodyPr wrap="square">
            <a:spAutoFit/>
          </a:bodyPr>
          <a:lstStyle/>
          <a:p>
            <a:pPr algn="ctr"/>
            <a:r>
              <a:rPr lang="zh-TW" altLang="en-US" sz="4200" b="1" dirty="0">
                <a:solidFill>
                  <a:srgbClr val="2C6D8B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雙語教育夏令營</a:t>
            </a:r>
            <a:endParaRPr lang="en-US" altLang="zh-TW" sz="4200" b="1" dirty="0">
              <a:solidFill>
                <a:srgbClr val="2C6D8B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4200" b="1" dirty="0">
                <a:solidFill>
                  <a:srgbClr val="2C6D8B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系統操作說明</a:t>
            </a:r>
            <a:endParaRPr lang="en-US" altLang="zh-TW" sz="4200" b="1" dirty="0">
              <a:solidFill>
                <a:srgbClr val="2C6D8B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1" name="직사각형 30"/>
          <p:cNvSpPr/>
          <p:nvPr/>
        </p:nvSpPr>
        <p:spPr>
          <a:xfrm>
            <a:off x="4777926" y="5105816"/>
            <a:ext cx="2636148" cy="369332"/>
          </a:xfrm>
          <a:prstGeom prst="rect">
            <a:avLst/>
          </a:prstGeom>
          <a:solidFill>
            <a:srgbClr val="2C6D8B"/>
          </a:solidFill>
          <a:ln>
            <a:solidFill>
              <a:srgbClr val="2C6D8B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b="1" dirty="0">
                <a:solidFill>
                  <a:prstClr val="white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日期：</a:t>
            </a:r>
            <a:r>
              <a:rPr lang="en-US" altLang="zh-TW" b="1" dirty="0">
                <a:solidFill>
                  <a:prstClr val="white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114</a:t>
            </a:r>
            <a:r>
              <a:rPr lang="zh-TW" altLang="en-US" b="1" dirty="0">
                <a:solidFill>
                  <a:prstClr val="white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b="1" dirty="0">
                <a:solidFill>
                  <a:prstClr val="white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03</a:t>
            </a:r>
            <a:r>
              <a:rPr lang="zh-TW" altLang="en-US" b="1" dirty="0">
                <a:solidFill>
                  <a:prstClr val="white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b="1" dirty="0">
                <a:solidFill>
                  <a:prstClr val="white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26</a:t>
            </a:r>
            <a:r>
              <a:rPr lang="zh-TW" altLang="en-US" b="1" dirty="0">
                <a:solidFill>
                  <a:prstClr val="white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日</a:t>
            </a:r>
            <a:r>
              <a:rPr lang="en-US" altLang="ko-KR" b="1" dirty="0">
                <a:solidFill>
                  <a:prstClr val="white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endParaRPr lang="ko-KR" altLang="en-US" b="1" dirty="0">
              <a:solidFill>
                <a:prstClr val="white"/>
              </a:solidFill>
              <a:latin typeface="微軟正黑體" panose="020B0604030504040204" pitchFamily="34" charset="-120"/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46203"/>
            <a:ext cx="3330020" cy="858521"/>
          </a:xfrm>
          <a:prstGeom prst="rect">
            <a:avLst/>
          </a:prstGeom>
        </p:spPr>
      </p:pic>
      <p:cxnSp>
        <p:nvCxnSpPr>
          <p:cNvPr id="11" name="직선 연결선 22">
            <a:extLst>
              <a:ext uri="{FF2B5EF4-FFF2-40B4-BE49-F238E27FC236}">
                <a16:creationId xmlns:a16="http://schemas.microsoft.com/office/drawing/2014/main" id="{A0529CB2-A63E-4BFD-BE21-2E0943864BA2}"/>
              </a:ext>
            </a:extLst>
          </p:cNvPr>
          <p:cNvCxnSpPr/>
          <p:nvPr/>
        </p:nvCxnSpPr>
        <p:spPr>
          <a:xfrm>
            <a:off x="158663" y="1038996"/>
            <a:ext cx="11874674" cy="0"/>
          </a:xfrm>
          <a:prstGeom prst="line">
            <a:avLst/>
          </a:prstGeom>
          <a:ln>
            <a:solidFill>
              <a:srgbClr val="2C6D8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모서리가 둥근 직사각형 6">
            <a:extLst>
              <a:ext uri="{FF2B5EF4-FFF2-40B4-BE49-F238E27FC236}">
                <a16:creationId xmlns:a16="http://schemas.microsoft.com/office/drawing/2014/main" id="{7D294C5B-B3AF-4B56-9BC0-D39EDD69582A}"/>
              </a:ext>
            </a:extLst>
          </p:cNvPr>
          <p:cNvSpPr/>
          <p:nvPr/>
        </p:nvSpPr>
        <p:spPr>
          <a:xfrm>
            <a:off x="4845829" y="823310"/>
            <a:ext cx="2500343" cy="431373"/>
          </a:xfrm>
          <a:prstGeom prst="roundRect">
            <a:avLst>
              <a:gd name="adj" fmla="val 50000"/>
            </a:avLst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b="1" dirty="0">
                <a:solidFill>
                  <a:prstClr val="white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臺北市</a:t>
            </a:r>
            <a:r>
              <a:rPr lang="en-US" altLang="zh-TW" sz="2000" b="1" dirty="0">
                <a:solidFill>
                  <a:prstClr val="white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114</a:t>
            </a:r>
            <a:r>
              <a:rPr lang="zh-TW" altLang="en-US" sz="2000" b="1" dirty="0">
                <a:solidFill>
                  <a:prstClr val="white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endParaRPr lang="en-US" altLang="ko-KR" sz="2000" b="1" dirty="0">
              <a:solidFill>
                <a:prstClr val="white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4" name="群組 13">
            <a:extLst>
              <a:ext uri="{FF2B5EF4-FFF2-40B4-BE49-F238E27FC236}">
                <a16:creationId xmlns:a16="http://schemas.microsoft.com/office/drawing/2014/main" id="{0F3DCFC6-B3B7-4EC4-BC28-94E7CC6158D8}"/>
              </a:ext>
            </a:extLst>
          </p:cNvPr>
          <p:cNvGrpSpPr/>
          <p:nvPr/>
        </p:nvGrpSpPr>
        <p:grpSpPr>
          <a:xfrm flipH="1">
            <a:off x="9836072" y="4388755"/>
            <a:ext cx="2431479" cy="2724757"/>
            <a:chOff x="-151958" y="4598811"/>
            <a:chExt cx="2472760" cy="2724757"/>
          </a:xfrm>
        </p:grpSpPr>
        <p:sp>
          <p:nvSpPr>
            <p:cNvPr id="15" name="橢圓 14">
              <a:extLst>
                <a:ext uri="{FF2B5EF4-FFF2-40B4-BE49-F238E27FC236}">
                  <a16:creationId xmlns:a16="http://schemas.microsoft.com/office/drawing/2014/main" id="{12AA8E02-E212-40BB-B215-6F609BF3F264}"/>
                </a:ext>
              </a:extLst>
            </p:cNvPr>
            <p:cNvSpPr/>
            <p:nvPr/>
          </p:nvSpPr>
          <p:spPr>
            <a:xfrm>
              <a:off x="31993" y="4598811"/>
              <a:ext cx="2163690" cy="2163690"/>
            </a:xfrm>
            <a:prstGeom prst="ellipse">
              <a:avLst/>
            </a:prstGeom>
            <a:solidFill>
              <a:srgbClr val="56B4D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2400"/>
            </a:p>
          </p:txBody>
        </p:sp>
        <p:grpSp>
          <p:nvGrpSpPr>
            <p:cNvPr id="16" name="群組 15">
              <a:extLst>
                <a:ext uri="{FF2B5EF4-FFF2-40B4-BE49-F238E27FC236}">
                  <a16:creationId xmlns:a16="http://schemas.microsoft.com/office/drawing/2014/main" id="{D5ED70A4-612E-4837-B981-DE06F0A9380E}"/>
                </a:ext>
              </a:extLst>
            </p:cNvPr>
            <p:cNvGrpSpPr/>
            <p:nvPr/>
          </p:nvGrpSpPr>
          <p:grpSpPr>
            <a:xfrm rot="618753">
              <a:off x="-151958" y="4872178"/>
              <a:ext cx="2472760" cy="2451390"/>
              <a:chOff x="653227" y="4117683"/>
              <a:chExt cx="3053731" cy="2901280"/>
            </a:xfrm>
          </p:grpSpPr>
          <p:grpSp>
            <p:nvGrpSpPr>
              <p:cNvPr id="17" name="群組 16">
                <a:extLst>
                  <a:ext uri="{FF2B5EF4-FFF2-40B4-BE49-F238E27FC236}">
                    <a16:creationId xmlns:a16="http://schemas.microsoft.com/office/drawing/2014/main" id="{82F34185-04A4-4071-BE49-87DC52BB880F}"/>
                  </a:ext>
                </a:extLst>
              </p:cNvPr>
              <p:cNvGrpSpPr/>
              <p:nvPr/>
            </p:nvGrpSpPr>
            <p:grpSpPr>
              <a:xfrm flipH="1">
                <a:off x="653227" y="4210790"/>
                <a:ext cx="3053731" cy="2808173"/>
                <a:chOff x="4278572" y="2314073"/>
                <a:chExt cx="2911216" cy="2677116"/>
              </a:xfrm>
            </p:grpSpPr>
            <p:cxnSp>
              <p:nvCxnSpPr>
                <p:cNvPr id="19" name="直線接點 18">
                  <a:extLst>
                    <a:ext uri="{FF2B5EF4-FFF2-40B4-BE49-F238E27FC236}">
                      <a16:creationId xmlns:a16="http://schemas.microsoft.com/office/drawing/2014/main" id="{C34D0F61-86E8-4424-BBAA-6A4AC3D97A69}"/>
                    </a:ext>
                  </a:extLst>
                </p:cNvPr>
                <p:cNvCxnSpPr/>
                <p:nvPr/>
              </p:nvCxnSpPr>
              <p:spPr>
                <a:xfrm rot="618753" flipH="1" flipV="1">
                  <a:off x="4278572" y="2314073"/>
                  <a:ext cx="359553" cy="40109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0" name="群組 19">
                  <a:extLst>
                    <a:ext uri="{FF2B5EF4-FFF2-40B4-BE49-F238E27FC236}">
                      <a16:creationId xmlns:a16="http://schemas.microsoft.com/office/drawing/2014/main" id="{DADF114C-4EF0-4D36-BB45-E6026DF4FD4E}"/>
                    </a:ext>
                  </a:extLst>
                </p:cNvPr>
                <p:cNvGrpSpPr/>
                <p:nvPr/>
              </p:nvGrpSpPr>
              <p:grpSpPr>
                <a:xfrm>
                  <a:off x="5407730" y="4330789"/>
                  <a:ext cx="241300" cy="660400"/>
                  <a:chOff x="5204530" y="4330789"/>
                  <a:chExt cx="241300" cy="660400"/>
                </a:xfrm>
              </p:grpSpPr>
              <p:cxnSp>
                <p:nvCxnSpPr>
                  <p:cNvPr id="29" name="直線接點 28">
                    <a:extLst>
                      <a:ext uri="{FF2B5EF4-FFF2-40B4-BE49-F238E27FC236}">
                        <a16:creationId xmlns:a16="http://schemas.microsoft.com/office/drawing/2014/main" id="{73CB1532-6C0F-4090-8A21-1E6CCB98DEDC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433130" y="4330789"/>
                    <a:ext cx="12700" cy="469900"/>
                  </a:xfrm>
                  <a:prstGeom prst="line">
                    <a:avLst/>
                  </a:prstGeom>
                  <a:ln w="381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0" name="直線接點 29">
                    <a:extLst>
                      <a:ext uri="{FF2B5EF4-FFF2-40B4-BE49-F238E27FC236}">
                        <a16:creationId xmlns:a16="http://schemas.microsoft.com/office/drawing/2014/main" id="{0632BF5D-CA03-4CA3-9ADB-25E13E7ABA4B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204530" y="4800689"/>
                    <a:ext cx="228600" cy="190500"/>
                  </a:xfrm>
                  <a:prstGeom prst="line">
                    <a:avLst/>
                  </a:prstGeom>
                  <a:ln w="381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1" name="群組 20">
                  <a:extLst>
                    <a:ext uri="{FF2B5EF4-FFF2-40B4-BE49-F238E27FC236}">
                      <a16:creationId xmlns:a16="http://schemas.microsoft.com/office/drawing/2014/main" id="{1EDE53D7-B5E0-4A5D-9200-3A5CE7F16BB6}"/>
                    </a:ext>
                  </a:extLst>
                </p:cNvPr>
                <p:cNvGrpSpPr/>
                <p:nvPr/>
              </p:nvGrpSpPr>
              <p:grpSpPr>
                <a:xfrm>
                  <a:off x="5963273" y="4214630"/>
                  <a:ext cx="231010" cy="643071"/>
                  <a:chOff x="5302873" y="4214630"/>
                  <a:chExt cx="231010" cy="643071"/>
                </a:xfrm>
              </p:grpSpPr>
              <p:cxnSp>
                <p:nvCxnSpPr>
                  <p:cNvPr id="27" name="直線接點 26">
                    <a:extLst>
                      <a:ext uri="{FF2B5EF4-FFF2-40B4-BE49-F238E27FC236}">
                        <a16:creationId xmlns:a16="http://schemas.microsoft.com/office/drawing/2014/main" id="{3B225160-ADE3-4505-8297-31E6517FB586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521183" y="4214630"/>
                    <a:ext cx="12700" cy="469900"/>
                  </a:xfrm>
                  <a:prstGeom prst="line">
                    <a:avLst/>
                  </a:prstGeom>
                  <a:ln w="381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" name="直線接點 27">
                    <a:extLst>
                      <a:ext uri="{FF2B5EF4-FFF2-40B4-BE49-F238E27FC236}">
                        <a16:creationId xmlns:a16="http://schemas.microsoft.com/office/drawing/2014/main" id="{25A9CD83-BB52-48EF-BBD6-E19CD28D5E39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302873" y="4667200"/>
                    <a:ext cx="228600" cy="190501"/>
                  </a:xfrm>
                  <a:prstGeom prst="line">
                    <a:avLst/>
                  </a:prstGeom>
                  <a:ln w="381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22" name="橢圓 21">
                  <a:extLst>
                    <a:ext uri="{FF2B5EF4-FFF2-40B4-BE49-F238E27FC236}">
                      <a16:creationId xmlns:a16="http://schemas.microsoft.com/office/drawing/2014/main" id="{7405F4BA-EBFB-4F90-820C-C5F1639DCDD6}"/>
                    </a:ext>
                  </a:extLst>
                </p:cNvPr>
                <p:cNvSpPr/>
                <p:nvPr/>
              </p:nvSpPr>
              <p:spPr>
                <a:xfrm>
                  <a:off x="5813636" y="2433502"/>
                  <a:ext cx="127000" cy="127000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 sz="2400"/>
                </a:p>
              </p:txBody>
            </p:sp>
            <p:sp>
              <p:nvSpPr>
                <p:cNvPr id="25" name="橢圓 24">
                  <a:extLst>
                    <a:ext uri="{FF2B5EF4-FFF2-40B4-BE49-F238E27FC236}">
                      <a16:creationId xmlns:a16="http://schemas.microsoft.com/office/drawing/2014/main" id="{78B238FF-AD32-4672-BE40-7EEEEF09DC2D}"/>
                    </a:ext>
                  </a:extLst>
                </p:cNvPr>
                <p:cNvSpPr/>
                <p:nvPr/>
              </p:nvSpPr>
              <p:spPr>
                <a:xfrm>
                  <a:off x="5508836" y="2433503"/>
                  <a:ext cx="127000" cy="127000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 sz="2400"/>
                </a:p>
              </p:txBody>
            </p:sp>
            <p:cxnSp>
              <p:nvCxnSpPr>
                <p:cNvPr id="26" name="直線接點 25">
                  <a:extLst>
                    <a:ext uri="{FF2B5EF4-FFF2-40B4-BE49-F238E27FC236}">
                      <a16:creationId xmlns:a16="http://schemas.microsoft.com/office/drawing/2014/main" id="{992C9CB0-6D7B-41D4-AF70-7919897F8265}"/>
                    </a:ext>
                  </a:extLst>
                </p:cNvPr>
                <p:cNvCxnSpPr/>
                <p:nvPr/>
              </p:nvCxnSpPr>
              <p:spPr>
                <a:xfrm rot="618753">
                  <a:off x="6741069" y="3333500"/>
                  <a:ext cx="448719" cy="51683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8" name="弧形 17">
                <a:extLst>
                  <a:ext uri="{FF2B5EF4-FFF2-40B4-BE49-F238E27FC236}">
                    <a16:creationId xmlns:a16="http://schemas.microsoft.com/office/drawing/2014/main" id="{35777AD8-DA45-4047-852C-096F98BB612D}"/>
                  </a:ext>
                </a:extLst>
              </p:cNvPr>
              <p:cNvSpPr/>
              <p:nvPr/>
            </p:nvSpPr>
            <p:spPr>
              <a:xfrm rot="8510601">
                <a:off x="1816096" y="4117683"/>
                <a:ext cx="572835" cy="673100"/>
              </a:xfrm>
              <a:prstGeom prst="arc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zh-TW" altLang="en-US" sz="240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403321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15048"/>
            <a:ext cx="2675106" cy="689676"/>
          </a:xfrm>
          <a:prstGeom prst="rect">
            <a:avLst/>
          </a:prstGeom>
        </p:spPr>
      </p:pic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0488289"/>
              </p:ext>
            </p:extLst>
          </p:nvPr>
        </p:nvGraphicFramePr>
        <p:xfrm>
          <a:off x="1382811" y="2051965"/>
          <a:ext cx="9426378" cy="2345556"/>
        </p:xfrm>
        <a:graphic>
          <a:graphicData uri="http://schemas.openxmlformats.org/drawingml/2006/table">
            <a:tbl>
              <a:tblPr firstRow="1" firstCol="1" bandRow="1">
                <a:tableStyleId>{7E9639D4-E3E2-4D34-9284-5A2195B3D0D7}</a:tableStyleId>
              </a:tblPr>
              <a:tblGrid>
                <a:gridCol w="1909222">
                  <a:extLst>
                    <a:ext uri="{9D8B030D-6E8A-4147-A177-3AD203B41FA5}">
                      <a16:colId xmlns:a16="http://schemas.microsoft.com/office/drawing/2014/main" val="1082227525"/>
                    </a:ext>
                  </a:extLst>
                </a:gridCol>
                <a:gridCol w="7517156">
                  <a:extLst>
                    <a:ext uri="{9D8B030D-6E8A-4147-A177-3AD203B41FA5}">
                      <a16:colId xmlns:a16="http://schemas.microsoft.com/office/drawing/2014/main" val="2973459389"/>
                    </a:ext>
                  </a:extLst>
                </a:gridCol>
              </a:tblGrid>
              <a:tr h="58638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7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序</a:t>
                      </a:r>
                      <a:endParaRPr lang="zh-TW" sz="17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73706" marR="73706" marT="0" marB="0" anchor="ctr">
                    <a:lnL w="12700" cap="flat" cmpd="sng" algn="ctr">
                      <a:solidFill>
                        <a:srgbClr val="2C6D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6D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6D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6D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6D8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7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說明事項</a:t>
                      </a:r>
                      <a:endParaRPr lang="zh-TW" sz="17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73706" marR="73706" marT="0" marB="0" anchor="ctr">
                    <a:lnL w="12700" cap="flat" cmpd="sng" algn="ctr">
                      <a:solidFill>
                        <a:srgbClr val="2C6D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6D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6D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6D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6D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8173250"/>
                  </a:ext>
                </a:extLst>
              </a:tr>
              <a:tr h="58638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7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1</a:t>
                      </a:r>
                      <a:endParaRPr lang="zh-TW" altLang="zh-TW" sz="17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73706" marR="73706" marT="0" marB="0" anchor="ctr">
                    <a:lnL w="12700" cap="flat" cmpd="sng" algn="ctr">
                      <a:solidFill>
                        <a:srgbClr val="2C6D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6D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6D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6D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家長與學生活動課程報名Ｑ＆Ａ</a:t>
                      </a:r>
                      <a:endParaRPr lang="en-US" altLang="ko-KR" sz="1800" b="1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3706" marR="73706" marT="0" marB="0" anchor="ctr">
                    <a:lnL w="12700" cap="flat" cmpd="sng" algn="ctr">
                      <a:solidFill>
                        <a:srgbClr val="2C6D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6D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6D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6D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4562019"/>
                  </a:ext>
                </a:extLst>
              </a:tr>
              <a:tr h="58638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7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2</a:t>
                      </a:r>
                      <a:endParaRPr lang="zh-TW" sz="17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73706" marR="73706" marT="0" marB="0" anchor="ctr">
                    <a:lnL w="12700" cap="flat" cmpd="sng" algn="ctr">
                      <a:solidFill>
                        <a:srgbClr val="2C6D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6D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6D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6D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家長要去哪裡進行活動報名呢？</a:t>
                      </a:r>
                      <a:endParaRPr lang="zh-TW" altLang="zh-TW" sz="18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73706" marR="73706" marT="0" marB="0" anchor="ctr">
                    <a:lnL w="12700" cap="flat" cmpd="sng" algn="ctr">
                      <a:solidFill>
                        <a:srgbClr val="2C6D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6D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6D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6D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5095857"/>
                  </a:ext>
                </a:extLst>
              </a:tr>
              <a:tr h="58638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7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３</a:t>
                      </a:r>
                      <a:endParaRPr lang="zh-TW" sz="17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73706" marR="73706" marT="0" marB="0" anchor="ctr">
                    <a:lnL w="12700" cap="flat" cmpd="sng" algn="ctr">
                      <a:solidFill>
                        <a:srgbClr val="2C6D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6D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6D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6D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家長如何確認子女錄取之活動課程？</a:t>
                      </a:r>
                      <a:endParaRPr lang="zh-TW" altLang="zh-TW" sz="18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73706" marR="73706" marT="0" marB="0" anchor="ctr">
                    <a:lnL w="12700" cap="flat" cmpd="sng" algn="ctr">
                      <a:solidFill>
                        <a:srgbClr val="2C6D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6D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6D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6D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27887906"/>
                  </a:ext>
                </a:extLst>
              </a:tr>
            </a:tbl>
          </a:graphicData>
        </a:graphic>
      </p:graphicFrame>
      <p:sp>
        <p:nvSpPr>
          <p:cNvPr id="10" name="직사각형 23"/>
          <p:cNvSpPr/>
          <p:nvPr/>
        </p:nvSpPr>
        <p:spPr>
          <a:xfrm>
            <a:off x="87923" y="229903"/>
            <a:ext cx="3754315" cy="461665"/>
          </a:xfrm>
          <a:prstGeom prst="rect">
            <a:avLst/>
          </a:prstGeom>
          <a:solidFill>
            <a:srgbClr val="EEEEEE"/>
          </a:solidFill>
        </p:spPr>
        <p:txBody>
          <a:bodyPr wrap="square">
            <a:spAutoFit/>
          </a:bodyPr>
          <a:lstStyle/>
          <a:p>
            <a:r>
              <a:rPr lang="zh-TW" altLang="en-US" sz="1200" b="1" dirty="0">
                <a:solidFill>
                  <a:srgbClr val="2C6D8B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雙語教育夏令營系統操作說明</a:t>
            </a:r>
          </a:p>
          <a:p>
            <a:endParaRPr lang="en-US" altLang="zh-TW" sz="1200" dirty="0">
              <a:solidFill>
                <a:srgbClr val="40404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9" name="직선 연결선 22"/>
          <p:cNvCxnSpPr/>
          <p:nvPr/>
        </p:nvCxnSpPr>
        <p:spPr>
          <a:xfrm>
            <a:off x="158663" y="800871"/>
            <a:ext cx="11874674" cy="0"/>
          </a:xfrm>
          <a:prstGeom prst="line">
            <a:avLst/>
          </a:prstGeom>
          <a:ln>
            <a:solidFill>
              <a:srgbClr val="40404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모서리가 둥근 직사각형 6"/>
          <p:cNvSpPr/>
          <p:nvPr/>
        </p:nvSpPr>
        <p:spPr>
          <a:xfrm>
            <a:off x="4845829" y="585185"/>
            <a:ext cx="2500343" cy="431373"/>
          </a:xfrm>
          <a:prstGeom prst="roundRect">
            <a:avLst>
              <a:gd name="adj" fmla="val 50000"/>
            </a:avLst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>
                <a:solidFill>
                  <a:prstClr val="white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說明議程</a:t>
            </a:r>
            <a:endParaRPr lang="en-US" altLang="ko-KR" sz="2400" b="1" dirty="0">
              <a:solidFill>
                <a:prstClr val="white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7" name="群組 6">
            <a:extLst>
              <a:ext uri="{FF2B5EF4-FFF2-40B4-BE49-F238E27FC236}">
                <a16:creationId xmlns:a16="http://schemas.microsoft.com/office/drawing/2014/main" id="{3536C71D-84F4-44BE-82CE-02DBBF5DCB32}"/>
              </a:ext>
            </a:extLst>
          </p:cNvPr>
          <p:cNvGrpSpPr/>
          <p:nvPr/>
        </p:nvGrpSpPr>
        <p:grpSpPr>
          <a:xfrm>
            <a:off x="8983981" y="5534689"/>
            <a:ext cx="3049356" cy="1230712"/>
            <a:chOff x="5057776" y="3246343"/>
            <a:chExt cx="3414989" cy="1378280"/>
          </a:xfrm>
        </p:grpSpPr>
        <p:pic>
          <p:nvPicPr>
            <p:cNvPr id="8" name="圖片 7">
              <a:extLst>
                <a:ext uri="{FF2B5EF4-FFF2-40B4-BE49-F238E27FC236}">
                  <a16:creationId xmlns:a16="http://schemas.microsoft.com/office/drawing/2014/main" id="{3D0C73C9-27FC-4046-9D2A-1F1C744384C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454258">
              <a:off x="7313799" y="3445227"/>
              <a:ext cx="1158966" cy="1158966"/>
            </a:xfrm>
            <a:prstGeom prst="rect">
              <a:avLst/>
            </a:prstGeom>
          </p:spPr>
        </p:pic>
        <p:pic>
          <p:nvPicPr>
            <p:cNvPr id="12" name="圖片 11">
              <a:extLst>
                <a:ext uri="{FF2B5EF4-FFF2-40B4-BE49-F238E27FC236}">
                  <a16:creationId xmlns:a16="http://schemas.microsoft.com/office/drawing/2014/main" id="{F9C7650B-3E07-441D-A7FD-562D94AA707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24938" y="3373930"/>
              <a:ext cx="1250693" cy="1250693"/>
            </a:xfrm>
            <a:prstGeom prst="rect">
              <a:avLst/>
            </a:prstGeom>
          </p:spPr>
        </p:pic>
        <p:pic>
          <p:nvPicPr>
            <p:cNvPr id="13" name="圖片 12">
              <a:extLst>
                <a:ext uri="{FF2B5EF4-FFF2-40B4-BE49-F238E27FC236}">
                  <a16:creationId xmlns:a16="http://schemas.microsoft.com/office/drawing/2014/main" id="{94AE5C7A-6ACE-4A3E-90F7-ABC756B4270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24493">
              <a:off x="5057776" y="3246343"/>
              <a:ext cx="1378280" cy="137828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690423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사각형 23"/>
          <p:cNvSpPr/>
          <p:nvPr/>
        </p:nvSpPr>
        <p:spPr>
          <a:xfrm>
            <a:off x="87923" y="229903"/>
            <a:ext cx="3754315" cy="461665"/>
          </a:xfrm>
          <a:prstGeom prst="rect">
            <a:avLst/>
          </a:prstGeom>
          <a:solidFill>
            <a:srgbClr val="EEEEEE"/>
          </a:solidFill>
        </p:spPr>
        <p:txBody>
          <a:bodyPr wrap="square">
            <a:spAutoFit/>
          </a:bodyPr>
          <a:lstStyle/>
          <a:p>
            <a:r>
              <a:rPr lang="zh-TW" altLang="en-US" sz="1200" b="1" dirty="0">
                <a:solidFill>
                  <a:srgbClr val="2C6D8B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雙語教育夏令營系統操作說明</a:t>
            </a:r>
          </a:p>
          <a:p>
            <a:endParaRPr lang="en-US" altLang="zh-TW" sz="1200" dirty="0">
              <a:solidFill>
                <a:srgbClr val="40404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9" name="직선 연결선 22"/>
          <p:cNvCxnSpPr/>
          <p:nvPr/>
        </p:nvCxnSpPr>
        <p:spPr>
          <a:xfrm>
            <a:off x="158663" y="800871"/>
            <a:ext cx="11874674" cy="0"/>
          </a:xfrm>
          <a:prstGeom prst="line">
            <a:avLst/>
          </a:prstGeom>
          <a:ln>
            <a:solidFill>
              <a:srgbClr val="40404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모서리가 둥근 직사각형 6"/>
          <p:cNvSpPr/>
          <p:nvPr/>
        </p:nvSpPr>
        <p:spPr>
          <a:xfrm>
            <a:off x="3230309" y="585184"/>
            <a:ext cx="5731381" cy="431373"/>
          </a:xfrm>
          <a:prstGeom prst="roundRect">
            <a:avLst>
              <a:gd name="adj" fmla="val 50000"/>
            </a:avLst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>
                <a:solidFill>
                  <a:prstClr val="white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家長與學生活動課程報名</a:t>
            </a:r>
            <a:endParaRPr lang="en-US" altLang="ko-KR" sz="2400" b="1" dirty="0">
              <a:solidFill>
                <a:prstClr val="white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6" name="群組 15">
            <a:extLst>
              <a:ext uri="{FF2B5EF4-FFF2-40B4-BE49-F238E27FC236}">
                <a16:creationId xmlns:a16="http://schemas.microsoft.com/office/drawing/2014/main" id="{C3A89F58-B61F-4052-BE1D-F9970BF2E492}"/>
              </a:ext>
            </a:extLst>
          </p:cNvPr>
          <p:cNvGrpSpPr/>
          <p:nvPr/>
        </p:nvGrpSpPr>
        <p:grpSpPr>
          <a:xfrm flipH="1">
            <a:off x="9723011" y="4495182"/>
            <a:ext cx="2468989" cy="2724757"/>
            <a:chOff x="-151958" y="4598811"/>
            <a:chExt cx="2472760" cy="2724757"/>
          </a:xfrm>
        </p:grpSpPr>
        <p:sp>
          <p:nvSpPr>
            <p:cNvPr id="17" name="橢圓 16">
              <a:extLst>
                <a:ext uri="{FF2B5EF4-FFF2-40B4-BE49-F238E27FC236}">
                  <a16:creationId xmlns:a16="http://schemas.microsoft.com/office/drawing/2014/main" id="{666C4ACC-2BAD-4FD6-8747-93995731E9E4}"/>
                </a:ext>
              </a:extLst>
            </p:cNvPr>
            <p:cNvSpPr/>
            <p:nvPr/>
          </p:nvSpPr>
          <p:spPr>
            <a:xfrm>
              <a:off x="31993" y="4598811"/>
              <a:ext cx="2163690" cy="2163690"/>
            </a:xfrm>
            <a:prstGeom prst="ellipse">
              <a:avLst/>
            </a:prstGeom>
            <a:solidFill>
              <a:srgbClr val="56B4D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2400"/>
            </a:p>
          </p:txBody>
        </p:sp>
        <p:grpSp>
          <p:nvGrpSpPr>
            <p:cNvPr id="18" name="群組 17">
              <a:extLst>
                <a:ext uri="{FF2B5EF4-FFF2-40B4-BE49-F238E27FC236}">
                  <a16:creationId xmlns:a16="http://schemas.microsoft.com/office/drawing/2014/main" id="{8ADB374D-D8AD-44B9-B326-8C4CA59A7B46}"/>
                </a:ext>
              </a:extLst>
            </p:cNvPr>
            <p:cNvGrpSpPr/>
            <p:nvPr/>
          </p:nvGrpSpPr>
          <p:grpSpPr>
            <a:xfrm rot="618753">
              <a:off x="-151958" y="4872178"/>
              <a:ext cx="2472760" cy="2451390"/>
              <a:chOff x="653227" y="4117683"/>
              <a:chExt cx="3053731" cy="2901280"/>
            </a:xfrm>
          </p:grpSpPr>
          <p:grpSp>
            <p:nvGrpSpPr>
              <p:cNvPr id="19" name="群組 18">
                <a:extLst>
                  <a:ext uri="{FF2B5EF4-FFF2-40B4-BE49-F238E27FC236}">
                    <a16:creationId xmlns:a16="http://schemas.microsoft.com/office/drawing/2014/main" id="{31B064F9-AF13-4D4D-81FA-11592B4A13BD}"/>
                  </a:ext>
                </a:extLst>
              </p:cNvPr>
              <p:cNvGrpSpPr/>
              <p:nvPr/>
            </p:nvGrpSpPr>
            <p:grpSpPr>
              <a:xfrm flipH="1">
                <a:off x="653227" y="4210790"/>
                <a:ext cx="3053731" cy="2808173"/>
                <a:chOff x="4278572" y="2314073"/>
                <a:chExt cx="2911216" cy="2677116"/>
              </a:xfrm>
            </p:grpSpPr>
            <p:cxnSp>
              <p:nvCxnSpPr>
                <p:cNvPr id="21" name="直線接點 20">
                  <a:extLst>
                    <a:ext uri="{FF2B5EF4-FFF2-40B4-BE49-F238E27FC236}">
                      <a16:creationId xmlns:a16="http://schemas.microsoft.com/office/drawing/2014/main" id="{D0413770-F4F7-4FDA-BCB0-A79DBC22FAF7}"/>
                    </a:ext>
                  </a:extLst>
                </p:cNvPr>
                <p:cNvCxnSpPr/>
                <p:nvPr/>
              </p:nvCxnSpPr>
              <p:spPr>
                <a:xfrm rot="618753" flipH="1" flipV="1">
                  <a:off x="4278572" y="2314073"/>
                  <a:ext cx="359553" cy="40109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2" name="群組 21">
                  <a:extLst>
                    <a:ext uri="{FF2B5EF4-FFF2-40B4-BE49-F238E27FC236}">
                      <a16:creationId xmlns:a16="http://schemas.microsoft.com/office/drawing/2014/main" id="{1A6EAE2E-C6A4-4267-B1D3-EAC0DC20A74E}"/>
                    </a:ext>
                  </a:extLst>
                </p:cNvPr>
                <p:cNvGrpSpPr/>
                <p:nvPr/>
              </p:nvGrpSpPr>
              <p:grpSpPr>
                <a:xfrm>
                  <a:off x="5407730" y="4330789"/>
                  <a:ext cx="241300" cy="660400"/>
                  <a:chOff x="5204530" y="4330789"/>
                  <a:chExt cx="241300" cy="660400"/>
                </a:xfrm>
              </p:grpSpPr>
              <p:cxnSp>
                <p:nvCxnSpPr>
                  <p:cNvPr id="29" name="直線接點 28">
                    <a:extLst>
                      <a:ext uri="{FF2B5EF4-FFF2-40B4-BE49-F238E27FC236}">
                        <a16:creationId xmlns:a16="http://schemas.microsoft.com/office/drawing/2014/main" id="{584A51E5-A5EE-4669-8044-2BD7B981D559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433130" y="4330789"/>
                    <a:ext cx="12700" cy="469900"/>
                  </a:xfrm>
                  <a:prstGeom prst="line">
                    <a:avLst/>
                  </a:prstGeom>
                  <a:ln w="381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0" name="直線接點 29">
                    <a:extLst>
                      <a:ext uri="{FF2B5EF4-FFF2-40B4-BE49-F238E27FC236}">
                        <a16:creationId xmlns:a16="http://schemas.microsoft.com/office/drawing/2014/main" id="{27267523-3E4A-45C7-A719-3D2F18E7F4D9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204530" y="4800689"/>
                    <a:ext cx="228600" cy="190500"/>
                  </a:xfrm>
                  <a:prstGeom prst="line">
                    <a:avLst/>
                  </a:prstGeom>
                  <a:ln w="381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3" name="群組 22">
                  <a:extLst>
                    <a:ext uri="{FF2B5EF4-FFF2-40B4-BE49-F238E27FC236}">
                      <a16:creationId xmlns:a16="http://schemas.microsoft.com/office/drawing/2014/main" id="{E449AA36-1D57-4B08-B0BE-7120DC57537A}"/>
                    </a:ext>
                  </a:extLst>
                </p:cNvPr>
                <p:cNvGrpSpPr/>
                <p:nvPr/>
              </p:nvGrpSpPr>
              <p:grpSpPr>
                <a:xfrm>
                  <a:off x="5963273" y="4214630"/>
                  <a:ext cx="231010" cy="643071"/>
                  <a:chOff x="5302873" y="4214630"/>
                  <a:chExt cx="231010" cy="643071"/>
                </a:xfrm>
              </p:grpSpPr>
              <p:cxnSp>
                <p:nvCxnSpPr>
                  <p:cNvPr id="27" name="直線接點 26">
                    <a:extLst>
                      <a:ext uri="{FF2B5EF4-FFF2-40B4-BE49-F238E27FC236}">
                        <a16:creationId xmlns:a16="http://schemas.microsoft.com/office/drawing/2014/main" id="{7C3F458F-5563-4DE1-8B89-ADFD6090C5E9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521183" y="4214630"/>
                    <a:ext cx="12700" cy="469900"/>
                  </a:xfrm>
                  <a:prstGeom prst="line">
                    <a:avLst/>
                  </a:prstGeom>
                  <a:ln w="381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" name="直線接點 27">
                    <a:extLst>
                      <a:ext uri="{FF2B5EF4-FFF2-40B4-BE49-F238E27FC236}">
                        <a16:creationId xmlns:a16="http://schemas.microsoft.com/office/drawing/2014/main" id="{9E79497C-D142-4E73-B724-4E80A1CC57D6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302873" y="4667200"/>
                    <a:ext cx="228600" cy="190501"/>
                  </a:xfrm>
                  <a:prstGeom prst="line">
                    <a:avLst/>
                  </a:prstGeom>
                  <a:ln w="381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24" name="橢圓 23">
                  <a:extLst>
                    <a:ext uri="{FF2B5EF4-FFF2-40B4-BE49-F238E27FC236}">
                      <a16:creationId xmlns:a16="http://schemas.microsoft.com/office/drawing/2014/main" id="{9482D20B-8F57-4916-AE17-5DA5C06370A9}"/>
                    </a:ext>
                  </a:extLst>
                </p:cNvPr>
                <p:cNvSpPr/>
                <p:nvPr/>
              </p:nvSpPr>
              <p:spPr>
                <a:xfrm>
                  <a:off x="5813636" y="2433502"/>
                  <a:ext cx="127000" cy="127000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 sz="2400"/>
                </a:p>
              </p:txBody>
            </p:sp>
            <p:sp>
              <p:nvSpPr>
                <p:cNvPr id="25" name="橢圓 24">
                  <a:extLst>
                    <a:ext uri="{FF2B5EF4-FFF2-40B4-BE49-F238E27FC236}">
                      <a16:creationId xmlns:a16="http://schemas.microsoft.com/office/drawing/2014/main" id="{097A4F42-D709-4A1C-91E8-79CC1CD2288C}"/>
                    </a:ext>
                  </a:extLst>
                </p:cNvPr>
                <p:cNvSpPr/>
                <p:nvPr/>
              </p:nvSpPr>
              <p:spPr>
                <a:xfrm>
                  <a:off x="5508836" y="2433503"/>
                  <a:ext cx="127000" cy="127000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 sz="2400"/>
                </a:p>
              </p:txBody>
            </p:sp>
            <p:cxnSp>
              <p:nvCxnSpPr>
                <p:cNvPr id="26" name="直線接點 25">
                  <a:extLst>
                    <a:ext uri="{FF2B5EF4-FFF2-40B4-BE49-F238E27FC236}">
                      <a16:creationId xmlns:a16="http://schemas.microsoft.com/office/drawing/2014/main" id="{6A1E1504-FC84-4E45-8102-4CA60F345C73}"/>
                    </a:ext>
                  </a:extLst>
                </p:cNvPr>
                <p:cNvCxnSpPr/>
                <p:nvPr/>
              </p:nvCxnSpPr>
              <p:spPr>
                <a:xfrm rot="618753">
                  <a:off x="6741069" y="3333500"/>
                  <a:ext cx="448719" cy="51683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0" name="弧形 19">
                <a:extLst>
                  <a:ext uri="{FF2B5EF4-FFF2-40B4-BE49-F238E27FC236}">
                    <a16:creationId xmlns:a16="http://schemas.microsoft.com/office/drawing/2014/main" id="{AE5E5F23-5CB9-469D-A86D-D0E5DE0C9DAA}"/>
                  </a:ext>
                </a:extLst>
              </p:cNvPr>
              <p:cNvSpPr/>
              <p:nvPr/>
            </p:nvSpPr>
            <p:spPr>
              <a:xfrm rot="8510601">
                <a:off x="1816096" y="4117683"/>
                <a:ext cx="572835" cy="673100"/>
              </a:xfrm>
              <a:prstGeom prst="arc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zh-TW" altLang="en-US" sz="2400"/>
              </a:p>
            </p:txBody>
          </p:sp>
        </p:grpSp>
      </p:grp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15048"/>
            <a:ext cx="2675106" cy="689676"/>
          </a:xfrm>
          <a:prstGeom prst="rect">
            <a:avLst/>
          </a:prstGeom>
        </p:spPr>
      </p:pic>
      <p:sp>
        <p:nvSpPr>
          <p:cNvPr id="37" name="文字方塊 36">
            <a:extLst>
              <a:ext uri="{FF2B5EF4-FFF2-40B4-BE49-F238E27FC236}">
                <a16:creationId xmlns:a16="http://schemas.microsoft.com/office/drawing/2014/main" id="{5EB0729C-1A89-40CE-9FEF-87A6051DEBDF}"/>
              </a:ext>
            </a:extLst>
          </p:cNvPr>
          <p:cNvSpPr txBox="1"/>
          <p:nvPr/>
        </p:nvSpPr>
        <p:spPr>
          <a:xfrm>
            <a:off x="70340" y="1268669"/>
            <a:ext cx="4766048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TW" altLang="en-US" sz="2667" b="1" dirty="0">
                <a:solidFill>
                  <a:srgbClr val="1DB7BD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家長與學生活動課程報名</a:t>
            </a:r>
            <a:r>
              <a:rPr kumimoji="1" lang="en-US" altLang="zh-TW" sz="2667" b="1" dirty="0">
                <a:solidFill>
                  <a:srgbClr val="1DB7BD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Q&amp;A</a:t>
            </a:r>
            <a:endParaRPr kumimoji="1" lang="zh-TW" altLang="en-US" sz="2667" b="1" dirty="0">
              <a:solidFill>
                <a:srgbClr val="1DB7BD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38" name="직사각형 4">
            <a:extLst>
              <a:ext uri="{FF2B5EF4-FFF2-40B4-BE49-F238E27FC236}">
                <a16:creationId xmlns:a16="http://schemas.microsoft.com/office/drawing/2014/main" id="{C196EAA0-6464-4F21-AF4F-29749E079CB4}"/>
              </a:ext>
            </a:extLst>
          </p:cNvPr>
          <p:cNvSpPr/>
          <p:nvPr/>
        </p:nvSpPr>
        <p:spPr>
          <a:xfrm>
            <a:off x="137039" y="1777231"/>
            <a:ext cx="4590604" cy="89345"/>
          </a:xfrm>
          <a:prstGeom prst="rect">
            <a:avLst/>
          </a:prstGeom>
          <a:solidFill>
            <a:srgbClr val="1DB7BD"/>
          </a:solidFill>
          <a:ln>
            <a:noFill/>
          </a:ln>
          <a:effectLst>
            <a:outerShdw dist="38100" dir="16200000" rotWithShape="0">
              <a:schemeClr val="bg1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latinLnBrk="0">
              <a:defRPr/>
            </a:pPr>
            <a:endParaRPr lang="ko-KR" altLang="en-US" sz="4051" kern="0" dirty="0">
              <a:solidFill>
                <a:prstClr val="white"/>
              </a:solidFill>
            </a:endParaRPr>
          </a:p>
        </p:txBody>
      </p:sp>
      <p:grpSp>
        <p:nvGrpSpPr>
          <p:cNvPr id="4" name="群組 3">
            <a:extLst>
              <a:ext uri="{FF2B5EF4-FFF2-40B4-BE49-F238E27FC236}">
                <a16:creationId xmlns:a16="http://schemas.microsoft.com/office/drawing/2014/main" id="{1C07E6DE-519E-46FF-9F52-57E3371C8B4B}"/>
              </a:ext>
            </a:extLst>
          </p:cNvPr>
          <p:cNvGrpSpPr/>
          <p:nvPr/>
        </p:nvGrpSpPr>
        <p:grpSpPr>
          <a:xfrm>
            <a:off x="312772" y="2123262"/>
            <a:ext cx="4237986" cy="461665"/>
            <a:chOff x="312772" y="2123262"/>
            <a:chExt cx="4237986" cy="461665"/>
          </a:xfrm>
        </p:grpSpPr>
        <p:sp>
          <p:nvSpPr>
            <p:cNvPr id="39" name="橢圓 38">
              <a:extLst>
                <a:ext uri="{FF2B5EF4-FFF2-40B4-BE49-F238E27FC236}">
                  <a16:creationId xmlns:a16="http://schemas.microsoft.com/office/drawing/2014/main" id="{A39B95B2-470A-447E-8239-E32F7EC44CDC}"/>
                </a:ext>
              </a:extLst>
            </p:cNvPr>
            <p:cNvSpPr/>
            <p:nvPr/>
          </p:nvSpPr>
          <p:spPr>
            <a:xfrm>
              <a:off x="312772" y="2174094"/>
              <a:ext cx="360000" cy="360000"/>
            </a:xfrm>
            <a:prstGeom prst="ellipse">
              <a:avLst/>
            </a:prstGeom>
            <a:solidFill>
              <a:srgbClr val="F469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zh-TW" sz="2800" b="1" dirty="0"/>
                <a:t>1</a:t>
              </a:r>
              <a:endParaRPr kumimoji="1" lang="zh-TW" altLang="en-US" sz="2800" b="1" dirty="0"/>
            </a:p>
          </p:txBody>
        </p:sp>
        <p:sp>
          <p:nvSpPr>
            <p:cNvPr id="41" name="文字方塊 40">
              <a:extLst>
                <a:ext uri="{FF2B5EF4-FFF2-40B4-BE49-F238E27FC236}">
                  <a16:creationId xmlns:a16="http://schemas.microsoft.com/office/drawing/2014/main" id="{30A2147D-C7DA-482F-ABDA-D36F7D272C80}"/>
                </a:ext>
              </a:extLst>
            </p:cNvPr>
            <p:cNvSpPr txBox="1"/>
            <p:nvPr/>
          </p:nvSpPr>
          <p:spPr>
            <a:xfrm>
              <a:off x="672773" y="2123262"/>
              <a:ext cx="3877985" cy="461665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none" rtlCol="0">
              <a:spAutoFit/>
            </a:bodyPr>
            <a:lstStyle/>
            <a:p>
              <a:r>
                <a:rPr kumimoji="1" lang="zh-TW" altLang="en-US" sz="2400" b="1" dirty="0">
                  <a:solidFill>
                    <a:srgbClr val="F46970"/>
                  </a:solidFill>
                  <a:latin typeface="Microsoft JhengHei" panose="020B0604030504040204" pitchFamily="34" charset="-120"/>
                  <a:ea typeface="Microsoft JhengHei" panose="020B0604030504040204" pitchFamily="34" charset="-120"/>
                </a:rPr>
                <a:t>活動課程報名須使用什麼？</a:t>
              </a:r>
            </a:p>
          </p:txBody>
        </p:sp>
      </p:grpSp>
      <p:sp>
        <p:nvSpPr>
          <p:cNvPr id="42" name="文字方塊 41">
            <a:extLst>
              <a:ext uri="{FF2B5EF4-FFF2-40B4-BE49-F238E27FC236}">
                <a16:creationId xmlns:a16="http://schemas.microsoft.com/office/drawing/2014/main" id="{D7292587-C6A0-427D-9602-B033EEB8EB11}"/>
              </a:ext>
            </a:extLst>
          </p:cNvPr>
          <p:cNvSpPr txBox="1"/>
          <p:nvPr/>
        </p:nvSpPr>
        <p:spPr>
          <a:xfrm>
            <a:off x="744444" y="2652519"/>
            <a:ext cx="11134784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800"/>
              </a:spcAft>
            </a:pPr>
            <a:r>
              <a:rPr lang="zh-TW" altLang="en-US" sz="2133" b="1" dirty="0">
                <a:solidFill>
                  <a:schemeClr val="bg2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需使用</a:t>
            </a:r>
            <a:r>
              <a:rPr lang="zh-TW" altLang="en-US" sz="2133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單一身分認證</a:t>
            </a:r>
            <a:r>
              <a:rPr lang="zh-TW" altLang="en-US" sz="2133" b="1" dirty="0">
                <a:solidFill>
                  <a:schemeClr val="bg2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進行登入</a:t>
            </a:r>
            <a:r>
              <a:rPr lang="zh-TW" altLang="en-US" sz="2133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酷課雲</a:t>
            </a:r>
            <a:r>
              <a:rPr lang="zh-TW" altLang="en-US" sz="2133" b="1" dirty="0">
                <a:solidFill>
                  <a:schemeClr val="bg2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或</a:t>
            </a:r>
            <a:r>
              <a:rPr lang="zh-TW" altLang="en-US" sz="2133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酷課</a:t>
            </a:r>
            <a:r>
              <a:rPr lang="en-US" altLang="zh-TW" sz="2133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APP</a:t>
            </a:r>
            <a:r>
              <a:rPr lang="zh-TW" altLang="en-US" sz="2133" b="1" dirty="0">
                <a:solidFill>
                  <a:schemeClr val="bg2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進行活動報名。</a:t>
            </a:r>
            <a:endParaRPr lang="en-US" altLang="zh-TW" sz="2133" b="1" dirty="0">
              <a:solidFill>
                <a:schemeClr val="bg2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3" name="群組 2">
            <a:extLst>
              <a:ext uri="{FF2B5EF4-FFF2-40B4-BE49-F238E27FC236}">
                <a16:creationId xmlns:a16="http://schemas.microsoft.com/office/drawing/2014/main" id="{64305E0B-681A-4D64-988F-5EEEF61E48F8}"/>
              </a:ext>
            </a:extLst>
          </p:cNvPr>
          <p:cNvGrpSpPr/>
          <p:nvPr/>
        </p:nvGrpSpPr>
        <p:grpSpPr>
          <a:xfrm>
            <a:off x="312772" y="3162197"/>
            <a:ext cx="4237985" cy="461665"/>
            <a:chOff x="312772" y="3274375"/>
            <a:chExt cx="4237985" cy="461665"/>
          </a:xfrm>
        </p:grpSpPr>
        <p:sp>
          <p:nvSpPr>
            <p:cNvPr id="43" name="橢圓 42">
              <a:extLst>
                <a:ext uri="{FF2B5EF4-FFF2-40B4-BE49-F238E27FC236}">
                  <a16:creationId xmlns:a16="http://schemas.microsoft.com/office/drawing/2014/main" id="{F0D9F978-86A9-416B-A675-3C43B6C9BF7D}"/>
                </a:ext>
              </a:extLst>
            </p:cNvPr>
            <p:cNvSpPr/>
            <p:nvPr/>
          </p:nvSpPr>
          <p:spPr>
            <a:xfrm>
              <a:off x="312772" y="3325207"/>
              <a:ext cx="360000" cy="360000"/>
            </a:xfrm>
            <a:prstGeom prst="ellipse">
              <a:avLst/>
            </a:prstGeom>
            <a:solidFill>
              <a:srgbClr val="F469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zh-TW" sz="2800" b="1" dirty="0"/>
                <a:t>2</a:t>
              </a:r>
              <a:endParaRPr kumimoji="1" lang="zh-TW" altLang="en-US" sz="2800" b="1" dirty="0"/>
            </a:p>
          </p:txBody>
        </p:sp>
        <p:sp>
          <p:nvSpPr>
            <p:cNvPr id="44" name="文字方塊 43">
              <a:extLst>
                <a:ext uri="{FF2B5EF4-FFF2-40B4-BE49-F238E27FC236}">
                  <a16:creationId xmlns:a16="http://schemas.microsoft.com/office/drawing/2014/main" id="{9EBB73D5-4384-4F28-8CF2-554C5A5D8100}"/>
                </a:ext>
              </a:extLst>
            </p:cNvPr>
            <p:cNvSpPr txBox="1"/>
            <p:nvPr/>
          </p:nvSpPr>
          <p:spPr>
            <a:xfrm>
              <a:off x="672772" y="3274375"/>
              <a:ext cx="3877985" cy="461665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none" rtlCol="0">
              <a:spAutoFit/>
            </a:bodyPr>
            <a:lstStyle/>
            <a:p>
              <a:r>
                <a:rPr kumimoji="1" lang="zh-TW" altLang="en-US" sz="2400" b="1" dirty="0">
                  <a:solidFill>
                    <a:srgbClr val="F46970"/>
                  </a:solidFill>
                  <a:latin typeface="Microsoft JhengHei" panose="020B0604030504040204" pitchFamily="34" charset="-120"/>
                  <a:ea typeface="Microsoft JhengHei" panose="020B0604030504040204" pitchFamily="34" charset="-120"/>
                </a:rPr>
                <a:t>誰可以進行活動課程報名？</a:t>
              </a:r>
            </a:p>
          </p:txBody>
        </p:sp>
      </p:grpSp>
      <p:sp>
        <p:nvSpPr>
          <p:cNvPr id="45" name="文字方塊 44">
            <a:extLst>
              <a:ext uri="{FF2B5EF4-FFF2-40B4-BE49-F238E27FC236}">
                <a16:creationId xmlns:a16="http://schemas.microsoft.com/office/drawing/2014/main" id="{7D0DC4F4-3AB6-4D4C-820B-415F80D9D779}"/>
              </a:ext>
            </a:extLst>
          </p:cNvPr>
          <p:cNvSpPr txBox="1"/>
          <p:nvPr/>
        </p:nvSpPr>
        <p:spPr>
          <a:xfrm>
            <a:off x="744444" y="3667444"/>
            <a:ext cx="8733384" cy="7487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800"/>
              </a:spcAft>
            </a:pPr>
            <a:r>
              <a:rPr lang="zh-TW" altLang="en-US" sz="2133" b="1" dirty="0">
                <a:solidFill>
                  <a:schemeClr val="bg2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本次活動可家長代報及學生自行報名。家長須完成親子綁定，才可幫綁定之子女進行報名。</a:t>
            </a:r>
            <a:endParaRPr lang="en-US" altLang="zh-TW" sz="2133" b="1" dirty="0">
              <a:solidFill>
                <a:schemeClr val="bg2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2" name="群組 1">
            <a:extLst>
              <a:ext uri="{FF2B5EF4-FFF2-40B4-BE49-F238E27FC236}">
                <a16:creationId xmlns:a16="http://schemas.microsoft.com/office/drawing/2014/main" id="{B1A775BB-F847-48F8-83EF-D8287D6D9E0E}"/>
              </a:ext>
            </a:extLst>
          </p:cNvPr>
          <p:cNvGrpSpPr/>
          <p:nvPr/>
        </p:nvGrpSpPr>
        <p:grpSpPr>
          <a:xfrm>
            <a:off x="312772" y="4561065"/>
            <a:ext cx="6453976" cy="461665"/>
            <a:chOff x="312772" y="4473516"/>
            <a:chExt cx="6453976" cy="461665"/>
          </a:xfrm>
        </p:grpSpPr>
        <p:sp>
          <p:nvSpPr>
            <p:cNvPr id="40" name="橢圓 39">
              <a:extLst>
                <a:ext uri="{FF2B5EF4-FFF2-40B4-BE49-F238E27FC236}">
                  <a16:creationId xmlns:a16="http://schemas.microsoft.com/office/drawing/2014/main" id="{EDA06FB2-CBAF-4E4F-ADD4-B1A8DF79E28B}"/>
                </a:ext>
              </a:extLst>
            </p:cNvPr>
            <p:cNvSpPr/>
            <p:nvPr/>
          </p:nvSpPr>
          <p:spPr>
            <a:xfrm>
              <a:off x="312772" y="4524348"/>
              <a:ext cx="360000" cy="360000"/>
            </a:xfrm>
            <a:prstGeom prst="ellipse">
              <a:avLst/>
            </a:prstGeom>
            <a:solidFill>
              <a:srgbClr val="F469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zh-TW" sz="2800" b="1" dirty="0"/>
                <a:t>3</a:t>
              </a:r>
              <a:endParaRPr kumimoji="1" lang="zh-TW" altLang="en-US" sz="2800" b="1" dirty="0"/>
            </a:p>
          </p:txBody>
        </p:sp>
        <p:sp>
          <p:nvSpPr>
            <p:cNvPr id="46" name="文字方塊 45">
              <a:extLst>
                <a:ext uri="{FF2B5EF4-FFF2-40B4-BE49-F238E27FC236}">
                  <a16:creationId xmlns:a16="http://schemas.microsoft.com/office/drawing/2014/main" id="{9F144552-F366-49EF-A5B6-3C54922A3270}"/>
                </a:ext>
              </a:extLst>
            </p:cNvPr>
            <p:cNvSpPr txBox="1"/>
            <p:nvPr/>
          </p:nvSpPr>
          <p:spPr>
            <a:xfrm>
              <a:off x="672772" y="4473516"/>
              <a:ext cx="6093976" cy="461665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rtlCol="0">
              <a:spAutoFit/>
            </a:bodyPr>
            <a:lstStyle/>
            <a:p>
              <a:r>
                <a:rPr kumimoji="1" lang="zh-TW" altLang="en-US" sz="2400" b="1" dirty="0">
                  <a:solidFill>
                    <a:srgbClr val="F46970"/>
                  </a:solidFill>
                  <a:latin typeface="Microsoft JhengHei" panose="020B0604030504040204" pitchFamily="34" charset="-120"/>
                  <a:ea typeface="Microsoft JhengHei" panose="020B0604030504040204" pitchFamily="34" charset="-120"/>
                </a:rPr>
                <a:t>需如何進行活動課程報名？</a:t>
              </a:r>
            </a:p>
          </p:txBody>
        </p:sp>
      </p:grpSp>
      <p:sp>
        <p:nvSpPr>
          <p:cNvPr id="35" name="文字方塊 34">
            <a:extLst>
              <a:ext uri="{FF2B5EF4-FFF2-40B4-BE49-F238E27FC236}">
                <a16:creationId xmlns:a16="http://schemas.microsoft.com/office/drawing/2014/main" id="{94728388-600D-4FD2-9C8A-23F33083BC32}"/>
              </a:ext>
            </a:extLst>
          </p:cNvPr>
          <p:cNvSpPr txBox="1"/>
          <p:nvPr/>
        </p:nvSpPr>
        <p:spPr>
          <a:xfrm>
            <a:off x="744444" y="5106671"/>
            <a:ext cx="8733384" cy="7487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800"/>
              </a:spcAft>
            </a:pPr>
            <a:r>
              <a:rPr lang="zh-TW" altLang="en-US" sz="2133" b="1" dirty="0">
                <a:solidFill>
                  <a:schemeClr val="bg2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本次活動課程皆為</a:t>
            </a:r>
            <a:r>
              <a:rPr lang="zh-TW" altLang="en-US" sz="2133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電腦抽籤</a:t>
            </a:r>
            <a:r>
              <a:rPr lang="zh-TW" altLang="en-US" sz="2133" b="1" dirty="0">
                <a:solidFill>
                  <a:schemeClr val="bg2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，並可列入備取名額，若未中籤也可於第二階段進行加選課程。</a:t>
            </a:r>
            <a:endParaRPr lang="en-US" altLang="zh-TW" sz="2133" b="1" dirty="0">
              <a:solidFill>
                <a:schemeClr val="bg2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497149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圖片 39">
            <a:extLst>
              <a:ext uri="{FF2B5EF4-FFF2-40B4-BE49-F238E27FC236}">
                <a16:creationId xmlns:a16="http://schemas.microsoft.com/office/drawing/2014/main" id="{A3C206D4-A136-4055-A9FB-5A973316AF0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854"/>
          <a:stretch/>
        </p:blipFill>
        <p:spPr>
          <a:xfrm>
            <a:off x="9273828" y="2413527"/>
            <a:ext cx="2151899" cy="434559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6" name="圖片 15">
            <a:extLst>
              <a:ext uri="{FF2B5EF4-FFF2-40B4-BE49-F238E27FC236}">
                <a16:creationId xmlns:a16="http://schemas.microsoft.com/office/drawing/2014/main" id="{B784BD7A-E76D-4DEB-BF7A-B8FAB51B01D7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977"/>
          <a:stretch/>
        </p:blipFill>
        <p:spPr>
          <a:xfrm>
            <a:off x="6550804" y="2410101"/>
            <a:ext cx="2086274" cy="420749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4" name="圖片 13">
            <a:extLst>
              <a:ext uri="{FF2B5EF4-FFF2-40B4-BE49-F238E27FC236}">
                <a16:creationId xmlns:a16="http://schemas.microsoft.com/office/drawing/2014/main" id="{6A884A45-5851-4B18-8BFA-B29600BE74AA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25"/>
          <a:stretch/>
        </p:blipFill>
        <p:spPr>
          <a:xfrm>
            <a:off x="3555990" y="2410101"/>
            <a:ext cx="2076179" cy="420749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7" name="圖片 6">
            <a:extLst>
              <a:ext uri="{FF2B5EF4-FFF2-40B4-BE49-F238E27FC236}">
                <a16:creationId xmlns:a16="http://schemas.microsoft.com/office/drawing/2014/main" id="{52A8C802-5CAC-41EB-BDA9-5B3CA3A5DCE2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25"/>
          <a:stretch/>
        </p:blipFill>
        <p:spPr>
          <a:xfrm>
            <a:off x="1218075" y="2410527"/>
            <a:ext cx="1706456" cy="345823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15048"/>
            <a:ext cx="2675106" cy="689676"/>
          </a:xfrm>
          <a:prstGeom prst="rect">
            <a:avLst/>
          </a:prstGeom>
        </p:spPr>
      </p:pic>
      <p:sp>
        <p:nvSpPr>
          <p:cNvPr id="10" name="직사각형 23"/>
          <p:cNvSpPr/>
          <p:nvPr/>
        </p:nvSpPr>
        <p:spPr>
          <a:xfrm>
            <a:off x="87923" y="229903"/>
            <a:ext cx="3754315" cy="461665"/>
          </a:xfrm>
          <a:prstGeom prst="rect">
            <a:avLst/>
          </a:prstGeom>
          <a:solidFill>
            <a:srgbClr val="EEEEEE"/>
          </a:solidFill>
        </p:spPr>
        <p:txBody>
          <a:bodyPr wrap="square">
            <a:spAutoFit/>
          </a:bodyPr>
          <a:lstStyle/>
          <a:p>
            <a:r>
              <a:rPr lang="zh-TW" altLang="en-US" sz="1200" b="1" dirty="0">
                <a:solidFill>
                  <a:srgbClr val="2C6D8B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雙語教育夏令營系統操作說明</a:t>
            </a:r>
          </a:p>
          <a:p>
            <a:endParaRPr lang="en-US" altLang="zh-TW" sz="1200" dirty="0">
              <a:solidFill>
                <a:srgbClr val="40404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9" name="직선 연결선 22"/>
          <p:cNvCxnSpPr/>
          <p:nvPr/>
        </p:nvCxnSpPr>
        <p:spPr>
          <a:xfrm>
            <a:off x="158663" y="800871"/>
            <a:ext cx="11874674" cy="0"/>
          </a:xfrm>
          <a:prstGeom prst="line">
            <a:avLst/>
          </a:prstGeom>
          <a:ln>
            <a:solidFill>
              <a:srgbClr val="40404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모서리가 둥근 직사각형 6"/>
          <p:cNvSpPr/>
          <p:nvPr/>
        </p:nvSpPr>
        <p:spPr>
          <a:xfrm>
            <a:off x="2405788" y="585184"/>
            <a:ext cx="7380420" cy="431373"/>
          </a:xfrm>
          <a:prstGeom prst="roundRect">
            <a:avLst>
              <a:gd name="adj" fmla="val 50000"/>
            </a:avLst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>
                <a:solidFill>
                  <a:prstClr val="white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家長要去哪裡進行活動報名呢？</a:t>
            </a:r>
            <a:endParaRPr lang="en-US" altLang="ko-KR" sz="2400" b="1" dirty="0">
              <a:solidFill>
                <a:prstClr val="white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8" name="文字方塊 17">
            <a:extLst>
              <a:ext uri="{FF2B5EF4-FFF2-40B4-BE49-F238E27FC236}">
                <a16:creationId xmlns:a16="http://schemas.microsoft.com/office/drawing/2014/main" id="{068B7D1B-6D94-49B7-980E-65C841568ABA}"/>
              </a:ext>
            </a:extLst>
          </p:cNvPr>
          <p:cNvSpPr txBox="1"/>
          <p:nvPr/>
        </p:nvSpPr>
        <p:spPr>
          <a:xfrm>
            <a:off x="169828" y="1198093"/>
            <a:ext cx="5049780" cy="400110"/>
          </a:xfrm>
          <a:prstGeom prst="rect">
            <a:avLst/>
          </a:prstGeom>
          <a:noFill/>
          <a:ln>
            <a:noFill/>
          </a:ln>
        </p:spPr>
        <p:txBody>
          <a:bodyPr vert="horz" wrap="none" rtlCol="0">
            <a:spAutoFit/>
          </a:bodyPr>
          <a:lstStyle/>
          <a:p>
            <a:r>
              <a:rPr kumimoji="1" lang="zh-TW" altLang="en-US" sz="2000" b="1" dirty="0">
                <a:solidFill>
                  <a:srgbClr val="14BCB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請使用</a:t>
            </a:r>
            <a:r>
              <a:rPr kumimoji="1" lang="zh-TW" altLang="en-US" sz="2000" b="1" dirty="0">
                <a:solidFill>
                  <a:srgbClr val="FF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酷課</a:t>
            </a:r>
            <a:r>
              <a:rPr kumimoji="1" lang="en-US" altLang="zh-TW" sz="2000" b="1" dirty="0">
                <a:solidFill>
                  <a:srgbClr val="FF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APP</a:t>
            </a:r>
            <a:r>
              <a:rPr kumimoji="1" lang="zh-TW" altLang="en-US" sz="2000" b="1" dirty="0">
                <a:solidFill>
                  <a:srgbClr val="14BCB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或</a:t>
            </a:r>
            <a:r>
              <a:rPr kumimoji="1" lang="zh-TW" altLang="en-US" sz="2000" b="1" dirty="0">
                <a:solidFill>
                  <a:srgbClr val="FF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酷課雲</a:t>
            </a:r>
            <a:r>
              <a:rPr kumimoji="1" lang="zh-TW" altLang="en-US" sz="2000" b="1" dirty="0">
                <a:solidFill>
                  <a:srgbClr val="14BCB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進入課程報名喲！</a:t>
            </a:r>
          </a:p>
        </p:txBody>
      </p:sp>
      <p:sp>
        <p:nvSpPr>
          <p:cNvPr id="26" name="文字方塊 25">
            <a:extLst>
              <a:ext uri="{FF2B5EF4-FFF2-40B4-BE49-F238E27FC236}">
                <a16:creationId xmlns:a16="http://schemas.microsoft.com/office/drawing/2014/main" id="{90A54238-0759-4AB8-AAFE-51A2EE191BC0}"/>
              </a:ext>
            </a:extLst>
          </p:cNvPr>
          <p:cNvSpPr txBox="1"/>
          <p:nvPr/>
        </p:nvSpPr>
        <p:spPr>
          <a:xfrm>
            <a:off x="3498104" y="1819161"/>
            <a:ext cx="213406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點擊「</a:t>
            </a:r>
            <a:r>
              <a:rPr lang="zh-TW" altLang="en-US" sz="16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報名系統</a:t>
            </a:r>
            <a:r>
              <a:rPr lang="zh-TW" altLang="en-US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」即可找到活動課程。</a:t>
            </a:r>
            <a:endParaRPr lang="en-US" altLang="zh-TW" sz="1600" b="1" dirty="0">
              <a:solidFill>
                <a:schemeClr val="tx1">
                  <a:lumMod val="50000"/>
                  <a:lumOff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4" name="文字方塊 23">
            <a:extLst>
              <a:ext uri="{FF2B5EF4-FFF2-40B4-BE49-F238E27FC236}">
                <a16:creationId xmlns:a16="http://schemas.microsoft.com/office/drawing/2014/main" id="{F70F5CC8-5047-4A30-A095-57BB65BF8A23}"/>
              </a:ext>
            </a:extLst>
          </p:cNvPr>
          <p:cNvSpPr txBox="1"/>
          <p:nvPr/>
        </p:nvSpPr>
        <p:spPr>
          <a:xfrm>
            <a:off x="6559833" y="1819161"/>
            <a:ext cx="236314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點擊「</a:t>
            </a:r>
            <a:r>
              <a:rPr lang="zh-TW" altLang="en-US" sz="16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活動課程</a:t>
            </a:r>
            <a:r>
              <a:rPr lang="zh-TW" altLang="en-US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」即可查詢學校開設課程。</a:t>
            </a:r>
            <a:endParaRPr lang="en-US" altLang="zh-TW" sz="1600" b="1" dirty="0">
              <a:solidFill>
                <a:schemeClr val="tx1">
                  <a:lumMod val="50000"/>
                  <a:lumOff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7" name="圓角矩形 32">
            <a:extLst>
              <a:ext uri="{FF2B5EF4-FFF2-40B4-BE49-F238E27FC236}">
                <a16:creationId xmlns:a16="http://schemas.microsoft.com/office/drawing/2014/main" id="{9D838B42-3FEF-426A-8075-B481EAD4E51F}"/>
              </a:ext>
            </a:extLst>
          </p:cNvPr>
          <p:cNvSpPr/>
          <p:nvPr/>
        </p:nvSpPr>
        <p:spPr>
          <a:xfrm>
            <a:off x="1291518" y="2528950"/>
            <a:ext cx="1515078" cy="466352"/>
          </a:xfrm>
          <a:prstGeom prst="roundRect">
            <a:avLst/>
          </a:prstGeom>
          <a:noFill/>
          <a:ln w="28575">
            <a:solidFill>
              <a:srgbClr val="F4697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 sz="2400"/>
          </a:p>
        </p:txBody>
      </p:sp>
      <p:sp>
        <p:nvSpPr>
          <p:cNvPr id="28" name="文字方塊 27">
            <a:extLst>
              <a:ext uri="{FF2B5EF4-FFF2-40B4-BE49-F238E27FC236}">
                <a16:creationId xmlns:a16="http://schemas.microsoft.com/office/drawing/2014/main" id="{C7F6AA47-E26A-4EB0-85F1-13DE3F7A1EC8}"/>
              </a:ext>
            </a:extLst>
          </p:cNvPr>
          <p:cNvSpPr txBox="1"/>
          <p:nvPr/>
        </p:nvSpPr>
        <p:spPr>
          <a:xfrm>
            <a:off x="1182125" y="1819161"/>
            <a:ext cx="182786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於介面點人物資訊即可</a:t>
            </a:r>
            <a:r>
              <a:rPr lang="zh-TW" altLang="en-US" sz="16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切換身分</a:t>
            </a:r>
            <a:r>
              <a:rPr lang="zh-TW" altLang="en-US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en-US" altLang="zh-TW" sz="1600" b="1" dirty="0">
              <a:solidFill>
                <a:schemeClr val="tx1">
                  <a:lumMod val="50000"/>
                  <a:lumOff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6" name="橢圓 35">
            <a:extLst>
              <a:ext uri="{FF2B5EF4-FFF2-40B4-BE49-F238E27FC236}">
                <a16:creationId xmlns:a16="http://schemas.microsoft.com/office/drawing/2014/main" id="{335454D3-77CE-4BED-B3C5-E77966A9DF9B}"/>
              </a:ext>
            </a:extLst>
          </p:cNvPr>
          <p:cNvSpPr/>
          <p:nvPr/>
        </p:nvSpPr>
        <p:spPr>
          <a:xfrm>
            <a:off x="881229" y="1746370"/>
            <a:ext cx="300896" cy="305036"/>
          </a:xfrm>
          <a:prstGeom prst="ellipse">
            <a:avLst/>
          </a:prstGeom>
          <a:solidFill>
            <a:srgbClr val="F469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endParaRPr kumimoji="1" lang="zh-TW" altLang="en-US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8" name="橢圓 37">
            <a:extLst>
              <a:ext uri="{FF2B5EF4-FFF2-40B4-BE49-F238E27FC236}">
                <a16:creationId xmlns:a16="http://schemas.microsoft.com/office/drawing/2014/main" id="{D18DA555-36F5-4194-BA5D-263FDC8FDCB4}"/>
              </a:ext>
            </a:extLst>
          </p:cNvPr>
          <p:cNvSpPr/>
          <p:nvPr/>
        </p:nvSpPr>
        <p:spPr>
          <a:xfrm>
            <a:off x="3231690" y="1754809"/>
            <a:ext cx="288158" cy="288158"/>
          </a:xfrm>
          <a:prstGeom prst="ellipse">
            <a:avLst/>
          </a:prstGeom>
          <a:solidFill>
            <a:srgbClr val="F469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２</a:t>
            </a:r>
          </a:p>
        </p:txBody>
      </p:sp>
      <p:sp>
        <p:nvSpPr>
          <p:cNvPr id="39" name="橢圓 38">
            <a:extLst>
              <a:ext uri="{FF2B5EF4-FFF2-40B4-BE49-F238E27FC236}">
                <a16:creationId xmlns:a16="http://schemas.microsoft.com/office/drawing/2014/main" id="{5E627B24-23B7-4B6C-BB9C-B3DB8D154C13}"/>
              </a:ext>
            </a:extLst>
          </p:cNvPr>
          <p:cNvSpPr/>
          <p:nvPr/>
        </p:nvSpPr>
        <p:spPr>
          <a:xfrm>
            <a:off x="6262646" y="1754809"/>
            <a:ext cx="288158" cy="288158"/>
          </a:xfrm>
          <a:prstGeom prst="ellipse">
            <a:avLst/>
          </a:prstGeom>
          <a:solidFill>
            <a:srgbClr val="F469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３</a:t>
            </a:r>
          </a:p>
        </p:txBody>
      </p:sp>
      <p:sp>
        <p:nvSpPr>
          <p:cNvPr id="30" name="圓角矩形 32">
            <a:extLst>
              <a:ext uri="{FF2B5EF4-FFF2-40B4-BE49-F238E27FC236}">
                <a16:creationId xmlns:a16="http://schemas.microsoft.com/office/drawing/2014/main" id="{115D372B-EC30-4088-A8F0-873069F3496C}"/>
              </a:ext>
            </a:extLst>
          </p:cNvPr>
          <p:cNvSpPr/>
          <p:nvPr/>
        </p:nvSpPr>
        <p:spPr>
          <a:xfrm>
            <a:off x="4612969" y="3171001"/>
            <a:ext cx="428272" cy="527214"/>
          </a:xfrm>
          <a:prstGeom prst="roundRect">
            <a:avLst/>
          </a:prstGeom>
          <a:noFill/>
          <a:ln w="28575">
            <a:solidFill>
              <a:srgbClr val="F4697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 sz="2400"/>
          </a:p>
        </p:txBody>
      </p:sp>
      <p:sp>
        <p:nvSpPr>
          <p:cNvPr id="31" name="圓角矩形 32">
            <a:extLst>
              <a:ext uri="{FF2B5EF4-FFF2-40B4-BE49-F238E27FC236}">
                <a16:creationId xmlns:a16="http://schemas.microsoft.com/office/drawing/2014/main" id="{558A78A0-F02E-4BC8-B180-9B9DE6A837EB}"/>
              </a:ext>
            </a:extLst>
          </p:cNvPr>
          <p:cNvSpPr/>
          <p:nvPr/>
        </p:nvSpPr>
        <p:spPr>
          <a:xfrm>
            <a:off x="6873213" y="4535116"/>
            <a:ext cx="1441455" cy="675859"/>
          </a:xfrm>
          <a:prstGeom prst="roundRect">
            <a:avLst/>
          </a:prstGeom>
          <a:noFill/>
          <a:ln w="28575">
            <a:solidFill>
              <a:srgbClr val="F4697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 sz="2400"/>
          </a:p>
        </p:txBody>
      </p:sp>
      <p:sp>
        <p:nvSpPr>
          <p:cNvPr id="33" name="圓角矩形 32">
            <a:extLst>
              <a:ext uri="{FF2B5EF4-FFF2-40B4-BE49-F238E27FC236}">
                <a16:creationId xmlns:a16="http://schemas.microsoft.com/office/drawing/2014/main" id="{7367C106-44D7-4088-92B2-0498DCD29766}"/>
              </a:ext>
            </a:extLst>
          </p:cNvPr>
          <p:cNvSpPr/>
          <p:nvPr/>
        </p:nvSpPr>
        <p:spPr>
          <a:xfrm>
            <a:off x="10128407" y="3169887"/>
            <a:ext cx="887122" cy="252338"/>
          </a:xfrm>
          <a:prstGeom prst="roundRect">
            <a:avLst/>
          </a:prstGeom>
          <a:noFill/>
          <a:ln w="28575">
            <a:solidFill>
              <a:srgbClr val="F4697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 sz="2400"/>
          </a:p>
        </p:txBody>
      </p:sp>
      <p:sp>
        <p:nvSpPr>
          <p:cNvPr id="34" name="文字方塊 33">
            <a:extLst>
              <a:ext uri="{FF2B5EF4-FFF2-40B4-BE49-F238E27FC236}">
                <a16:creationId xmlns:a16="http://schemas.microsoft.com/office/drawing/2014/main" id="{056CF036-E20B-4B9A-A6E6-71372CAC9DCF}"/>
              </a:ext>
            </a:extLst>
          </p:cNvPr>
          <p:cNvSpPr txBox="1"/>
          <p:nvPr/>
        </p:nvSpPr>
        <p:spPr>
          <a:xfrm>
            <a:off x="9273828" y="1819161"/>
            <a:ext cx="236314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可透過搜尋「</a:t>
            </a:r>
            <a:r>
              <a:rPr lang="zh-TW" altLang="en-US" sz="16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學校名稱</a:t>
            </a:r>
            <a:r>
              <a:rPr lang="zh-TW" altLang="en-US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」關鍵字更快查詢哦！</a:t>
            </a:r>
            <a:endParaRPr lang="en-US" altLang="zh-TW" sz="1600" b="1" dirty="0">
              <a:solidFill>
                <a:schemeClr val="tx1">
                  <a:lumMod val="50000"/>
                  <a:lumOff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5" name="橢圓 34">
            <a:extLst>
              <a:ext uri="{FF2B5EF4-FFF2-40B4-BE49-F238E27FC236}">
                <a16:creationId xmlns:a16="http://schemas.microsoft.com/office/drawing/2014/main" id="{2F7B86EE-0624-4ADF-BC0A-625CA5244827}"/>
              </a:ext>
            </a:extLst>
          </p:cNvPr>
          <p:cNvSpPr/>
          <p:nvPr/>
        </p:nvSpPr>
        <p:spPr>
          <a:xfrm>
            <a:off x="9037932" y="1754809"/>
            <a:ext cx="288158" cy="288158"/>
          </a:xfrm>
          <a:prstGeom prst="ellipse">
            <a:avLst/>
          </a:prstGeom>
          <a:solidFill>
            <a:srgbClr val="F469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４</a:t>
            </a:r>
          </a:p>
        </p:txBody>
      </p:sp>
      <p:pic>
        <p:nvPicPr>
          <p:cNvPr id="12" name="圖片 11">
            <a:extLst>
              <a:ext uri="{FF2B5EF4-FFF2-40B4-BE49-F238E27FC236}">
                <a16:creationId xmlns:a16="http://schemas.microsoft.com/office/drawing/2014/main" id="{C9396EE6-3BCC-43A8-9A08-7E9EBEF2D7B5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58" t="35038" r="8807" b="35495"/>
          <a:stretch/>
        </p:blipFill>
        <p:spPr>
          <a:xfrm>
            <a:off x="525584" y="3245902"/>
            <a:ext cx="1679079" cy="130595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5112557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>
            <a:extLst>
              <a:ext uri="{FF2B5EF4-FFF2-40B4-BE49-F238E27FC236}">
                <a16:creationId xmlns:a16="http://schemas.microsoft.com/office/drawing/2014/main" id="{2E786CBA-E3ED-4767-972E-711C259D875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480"/>
          <a:stretch/>
        </p:blipFill>
        <p:spPr>
          <a:xfrm>
            <a:off x="4069350" y="1962560"/>
            <a:ext cx="2341896" cy="474825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8" name="圖片 7">
            <a:extLst>
              <a:ext uri="{FF2B5EF4-FFF2-40B4-BE49-F238E27FC236}">
                <a16:creationId xmlns:a16="http://schemas.microsoft.com/office/drawing/2014/main" id="{1FAA0938-FCB7-4EBC-8866-DD106F9721B3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74" b="2234"/>
          <a:stretch/>
        </p:blipFill>
        <p:spPr>
          <a:xfrm rot="20827635">
            <a:off x="8229985" y="2837003"/>
            <a:ext cx="1712311" cy="3396407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15048"/>
            <a:ext cx="2675106" cy="689676"/>
          </a:xfrm>
          <a:prstGeom prst="rect">
            <a:avLst/>
          </a:prstGeom>
        </p:spPr>
      </p:pic>
      <p:sp>
        <p:nvSpPr>
          <p:cNvPr id="10" name="직사각형 23"/>
          <p:cNvSpPr/>
          <p:nvPr/>
        </p:nvSpPr>
        <p:spPr>
          <a:xfrm>
            <a:off x="87923" y="229903"/>
            <a:ext cx="3754315" cy="461665"/>
          </a:xfrm>
          <a:prstGeom prst="rect">
            <a:avLst/>
          </a:prstGeom>
          <a:solidFill>
            <a:srgbClr val="EEEEEE"/>
          </a:solidFill>
        </p:spPr>
        <p:txBody>
          <a:bodyPr wrap="square">
            <a:spAutoFit/>
          </a:bodyPr>
          <a:lstStyle/>
          <a:p>
            <a:r>
              <a:rPr lang="zh-TW" altLang="en-US" sz="1200" b="1" dirty="0">
                <a:solidFill>
                  <a:srgbClr val="2C6D8B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雙語教育夏令營系統操作說明</a:t>
            </a:r>
          </a:p>
          <a:p>
            <a:endParaRPr lang="en-US" altLang="zh-TW" sz="1200" dirty="0">
              <a:solidFill>
                <a:srgbClr val="40404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9" name="직선 연결선 22"/>
          <p:cNvCxnSpPr/>
          <p:nvPr/>
        </p:nvCxnSpPr>
        <p:spPr>
          <a:xfrm>
            <a:off x="158663" y="800871"/>
            <a:ext cx="11874674" cy="0"/>
          </a:xfrm>
          <a:prstGeom prst="line">
            <a:avLst/>
          </a:prstGeom>
          <a:ln>
            <a:solidFill>
              <a:srgbClr val="40404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모서리가 둥근 직사각형 6"/>
          <p:cNvSpPr/>
          <p:nvPr/>
        </p:nvSpPr>
        <p:spPr>
          <a:xfrm>
            <a:off x="3230309" y="585184"/>
            <a:ext cx="5731381" cy="431373"/>
          </a:xfrm>
          <a:prstGeom prst="roundRect">
            <a:avLst>
              <a:gd name="adj" fmla="val 50000"/>
            </a:avLst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>
                <a:solidFill>
                  <a:prstClr val="white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家長如何確認子女錄取之活動課程？</a:t>
            </a:r>
            <a:endParaRPr lang="en-US" altLang="ko-KR" sz="2400" b="1" dirty="0">
              <a:solidFill>
                <a:prstClr val="white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7" name="文字方塊 36">
            <a:extLst>
              <a:ext uri="{FF2B5EF4-FFF2-40B4-BE49-F238E27FC236}">
                <a16:creationId xmlns:a16="http://schemas.microsoft.com/office/drawing/2014/main" id="{774112BC-A7D4-40C5-9808-86B12D326675}"/>
              </a:ext>
            </a:extLst>
          </p:cNvPr>
          <p:cNvSpPr txBox="1"/>
          <p:nvPr/>
        </p:nvSpPr>
        <p:spPr>
          <a:xfrm>
            <a:off x="1900864" y="1254674"/>
            <a:ext cx="857422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確認錄取後，系統會自動寄送錄取通知至家長及綁定子女的酷課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APP</a:t>
            </a: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訊息！亦可進入活動課程之「</a:t>
            </a:r>
            <a:r>
              <a:rPr lang="zh-TW" altLang="en-US" sz="20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報名結果公告</a:t>
            </a: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」查詢哦！</a:t>
            </a:r>
            <a:endParaRPr lang="en-US" altLang="zh-TW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73" name="Picture 10" descr="https://3.bp.blogspot.com/-Z--3S5RjrYE/WsiSEcrj4QI/AAAAAAABLKE/q4Gx4PL9OhwUCSYaLWPjk-bhcQLG49RsQCLcBGAs/s800/smartphone_hand_bigscreen_frame.png">
            <a:extLst>
              <a:ext uri="{FF2B5EF4-FFF2-40B4-BE49-F238E27FC236}">
                <a16:creationId xmlns:a16="http://schemas.microsoft.com/office/drawing/2014/main" id="{200BC3B6-1B27-4F97-9FE1-7FF3457D31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21560" flipH="1">
            <a:off x="7971417" y="2561129"/>
            <a:ext cx="2890554" cy="4770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6" name="圓角矩形 32">
            <a:extLst>
              <a:ext uri="{FF2B5EF4-FFF2-40B4-BE49-F238E27FC236}">
                <a16:creationId xmlns:a16="http://schemas.microsoft.com/office/drawing/2014/main" id="{41AFC2E7-A561-4CD2-9C90-E2441AB3278E}"/>
              </a:ext>
            </a:extLst>
          </p:cNvPr>
          <p:cNvSpPr/>
          <p:nvPr/>
        </p:nvSpPr>
        <p:spPr>
          <a:xfrm rot="20858712">
            <a:off x="8158729" y="3974436"/>
            <a:ext cx="1700043" cy="372449"/>
          </a:xfrm>
          <a:prstGeom prst="roundRect">
            <a:avLst/>
          </a:prstGeom>
          <a:noFill/>
          <a:ln w="28575">
            <a:solidFill>
              <a:srgbClr val="F4697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 sz="2400"/>
          </a:p>
        </p:txBody>
      </p:sp>
      <p:sp>
        <p:nvSpPr>
          <p:cNvPr id="77" name="圓角矩形 32">
            <a:extLst>
              <a:ext uri="{FF2B5EF4-FFF2-40B4-BE49-F238E27FC236}">
                <a16:creationId xmlns:a16="http://schemas.microsoft.com/office/drawing/2014/main" id="{93BE5598-FE53-418B-92D6-50A17F0BB66A}"/>
              </a:ext>
            </a:extLst>
          </p:cNvPr>
          <p:cNvSpPr/>
          <p:nvPr/>
        </p:nvSpPr>
        <p:spPr>
          <a:xfrm>
            <a:off x="4772324" y="2542947"/>
            <a:ext cx="739713" cy="291991"/>
          </a:xfrm>
          <a:prstGeom prst="roundRect">
            <a:avLst/>
          </a:prstGeom>
          <a:noFill/>
          <a:ln w="19050">
            <a:solidFill>
              <a:srgbClr val="F4697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 sz="2400"/>
          </a:p>
        </p:txBody>
      </p:sp>
    </p:spTree>
    <p:extLst>
      <p:ext uri="{BB962C8B-B14F-4D97-AF65-F5344CB8AC3E}">
        <p14:creationId xmlns:p14="http://schemas.microsoft.com/office/powerpoint/2010/main" val="1648773904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1636</TotalTime>
  <Words>314</Words>
  <Application>Microsoft Office PowerPoint</Application>
  <PresentationFormat>寬螢幕</PresentationFormat>
  <Paragraphs>40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1" baseType="lpstr">
      <vt:lpstr>맑은 고딕</vt:lpstr>
      <vt:lpstr>Microsoft JhengHei</vt:lpstr>
      <vt:lpstr>Microsoft JhengHei</vt:lpstr>
      <vt:lpstr>Arial</vt:lpstr>
      <vt:lpstr>Calibri</vt:lpstr>
      <vt:lpstr>1_Office 테마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조땡</dc:creator>
  <cp:lastModifiedBy>陳傑融</cp:lastModifiedBy>
  <cp:revision>382</cp:revision>
  <dcterms:created xsi:type="dcterms:W3CDTF">2019-08-02T03:24:46Z</dcterms:created>
  <dcterms:modified xsi:type="dcterms:W3CDTF">2025-03-26T05:18:55Z</dcterms:modified>
</cp:coreProperties>
</file>